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666" y="5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C49074D-7D41-4AED-ABD2-D07EDF555E44}" type="datetimeFigureOut">
              <a:rPr lang="en-US" smtClean="0"/>
              <a:pPr/>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18002-0D7C-4729-8258-3564B75526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49074D-7D41-4AED-ABD2-D07EDF555E44}" type="datetimeFigureOut">
              <a:rPr lang="en-US" smtClean="0"/>
              <a:pPr/>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18002-0D7C-4729-8258-3564B75526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49074D-7D41-4AED-ABD2-D07EDF555E44}" type="datetimeFigureOut">
              <a:rPr lang="en-US" smtClean="0"/>
              <a:pPr/>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18002-0D7C-4729-8258-3564B75526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49074D-7D41-4AED-ABD2-D07EDF555E44}" type="datetimeFigureOut">
              <a:rPr lang="en-US" smtClean="0"/>
              <a:pPr/>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18002-0D7C-4729-8258-3564B75526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49074D-7D41-4AED-ABD2-D07EDF555E44}" type="datetimeFigureOut">
              <a:rPr lang="en-US" smtClean="0"/>
              <a:pPr/>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18002-0D7C-4729-8258-3564B75526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49074D-7D41-4AED-ABD2-D07EDF555E44}" type="datetimeFigureOut">
              <a:rPr lang="en-US" smtClean="0"/>
              <a:pPr/>
              <a:t>4/5/2022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818002-0D7C-4729-8258-3564B75526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C49074D-7D41-4AED-ABD2-D07EDF555E44}" type="datetimeFigureOut">
              <a:rPr lang="en-US" smtClean="0"/>
              <a:pPr/>
              <a:t>4/5/2022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818002-0D7C-4729-8258-3564B75526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C49074D-7D41-4AED-ABD2-D07EDF555E44}" type="datetimeFigureOut">
              <a:rPr lang="en-US" smtClean="0"/>
              <a:pPr/>
              <a:t>4/5/2022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818002-0D7C-4729-8258-3564B75526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9074D-7D41-4AED-ABD2-D07EDF555E44}" type="datetimeFigureOut">
              <a:rPr lang="en-US" smtClean="0"/>
              <a:pPr/>
              <a:t>4/5/2022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818002-0D7C-4729-8258-3564B75526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49074D-7D41-4AED-ABD2-D07EDF555E44}" type="datetimeFigureOut">
              <a:rPr lang="en-US" smtClean="0"/>
              <a:pPr/>
              <a:t>4/5/2022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818002-0D7C-4729-8258-3564B75526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49074D-7D41-4AED-ABD2-D07EDF555E44}" type="datetimeFigureOut">
              <a:rPr lang="en-US" smtClean="0"/>
              <a:pPr/>
              <a:t>4/5/2022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818002-0D7C-4729-8258-3564B75526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C49074D-7D41-4AED-ABD2-D07EDF555E44}" type="datetimeFigureOut">
              <a:rPr lang="en-US" smtClean="0"/>
              <a:pPr/>
              <a:t>4/5/2022</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F818002-0D7C-4729-8258-3564B75526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38200" y="990600"/>
            <a:ext cx="5410200" cy="228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4114800" y="1485900"/>
            <a:ext cx="1600200" cy="0"/>
          </a:xfrm>
          <a:prstGeom prst="line">
            <a:avLst/>
          </a:prstGeom>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5334000" y="1447800"/>
            <a:ext cx="373820" cy="215444"/>
          </a:xfrm>
          <a:prstGeom prst="rect">
            <a:avLst/>
          </a:prstGeom>
          <a:noFill/>
        </p:spPr>
        <p:txBody>
          <a:bodyPr wrap="none" rtlCol="0">
            <a:spAutoFit/>
          </a:bodyPr>
          <a:lstStyle/>
          <a:p>
            <a:r>
              <a:rPr lang="en-US" sz="800" dirty="0"/>
              <a:t>date</a:t>
            </a:r>
          </a:p>
        </p:txBody>
      </p:sp>
      <p:sp>
        <p:nvSpPr>
          <p:cNvPr id="13" name="TextBox 12"/>
          <p:cNvSpPr txBox="1"/>
          <p:nvPr/>
        </p:nvSpPr>
        <p:spPr>
          <a:xfrm>
            <a:off x="914400" y="2209800"/>
            <a:ext cx="1321196" cy="553998"/>
          </a:xfrm>
          <a:prstGeom prst="rect">
            <a:avLst/>
          </a:prstGeom>
          <a:noFill/>
        </p:spPr>
        <p:txBody>
          <a:bodyPr wrap="none" rtlCol="0">
            <a:spAutoFit/>
          </a:bodyPr>
          <a:lstStyle/>
          <a:p>
            <a:r>
              <a:rPr lang="en-US" sz="1000" b="1" dirty="0" err="1">
                <a:latin typeface="Times New Roman" pitchFamily="18" charset="0"/>
                <a:cs typeface="Times New Roman" pitchFamily="18" charset="0"/>
              </a:rPr>
              <a:t>AlAnon</a:t>
            </a:r>
            <a:r>
              <a:rPr lang="en-US" sz="1000" b="1" dirty="0">
                <a:latin typeface="Times New Roman" pitchFamily="18" charset="0"/>
                <a:cs typeface="Times New Roman" pitchFamily="18" charset="0"/>
              </a:rPr>
              <a:t> World Bank</a:t>
            </a:r>
          </a:p>
          <a:p>
            <a:r>
              <a:rPr lang="en-US" sz="1000" b="1" dirty="0">
                <a:latin typeface="Times New Roman" pitchFamily="18" charset="0"/>
                <a:cs typeface="Times New Roman" pitchFamily="18" charset="0"/>
              </a:rPr>
              <a:t>123 Sanity Street</a:t>
            </a:r>
          </a:p>
          <a:p>
            <a:r>
              <a:rPr lang="en-US" sz="1000" b="1" dirty="0">
                <a:latin typeface="Times New Roman" pitchFamily="18" charset="0"/>
                <a:cs typeface="Times New Roman" pitchFamily="18" charset="0"/>
              </a:rPr>
              <a:t>Serenity, USA 99999</a:t>
            </a:r>
          </a:p>
        </p:txBody>
      </p:sp>
      <p:cxnSp>
        <p:nvCxnSpPr>
          <p:cNvPr id="14" name="Straight Connector 13"/>
          <p:cNvCxnSpPr/>
          <p:nvPr/>
        </p:nvCxnSpPr>
        <p:spPr>
          <a:xfrm>
            <a:off x="1143000" y="2971800"/>
            <a:ext cx="1828800" cy="0"/>
          </a:xfrm>
          <a:prstGeom prst="line">
            <a:avLst/>
          </a:prstGeom>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914400" y="2819400"/>
            <a:ext cx="320922" cy="215444"/>
          </a:xfrm>
          <a:prstGeom prst="rect">
            <a:avLst/>
          </a:prstGeom>
          <a:noFill/>
        </p:spPr>
        <p:txBody>
          <a:bodyPr wrap="none" rtlCol="0">
            <a:spAutoFit/>
          </a:bodyPr>
          <a:lstStyle/>
          <a:p>
            <a:r>
              <a:rPr lang="en-US" sz="800" dirty="0"/>
              <a:t>For</a:t>
            </a:r>
          </a:p>
        </p:txBody>
      </p:sp>
      <p:sp>
        <p:nvSpPr>
          <p:cNvPr id="16" name="TextBox 15"/>
          <p:cNvSpPr txBox="1"/>
          <p:nvPr/>
        </p:nvSpPr>
        <p:spPr>
          <a:xfrm>
            <a:off x="5410200" y="1033046"/>
            <a:ext cx="497252" cy="338554"/>
          </a:xfrm>
          <a:prstGeom prst="rect">
            <a:avLst/>
          </a:prstGeom>
          <a:noFill/>
        </p:spPr>
        <p:txBody>
          <a:bodyPr wrap="none" rtlCol="0">
            <a:spAutoFit/>
          </a:bodyPr>
          <a:lstStyle/>
          <a:p>
            <a:r>
              <a:rPr lang="en-US" sz="1600" dirty="0"/>
              <a:t>222</a:t>
            </a:r>
          </a:p>
        </p:txBody>
      </p:sp>
      <p:sp>
        <p:nvSpPr>
          <p:cNvPr id="17" name="TextBox 16"/>
          <p:cNvSpPr txBox="1"/>
          <p:nvPr/>
        </p:nvSpPr>
        <p:spPr>
          <a:xfrm>
            <a:off x="990600" y="1143000"/>
            <a:ext cx="1645515" cy="276999"/>
          </a:xfrm>
          <a:prstGeom prst="rect">
            <a:avLst/>
          </a:prstGeom>
          <a:noFill/>
        </p:spPr>
        <p:txBody>
          <a:bodyPr wrap="none" rtlCol="0">
            <a:spAutoFit/>
          </a:bodyPr>
          <a:lstStyle/>
          <a:p>
            <a:r>
              <a:rPr lang="en-US" sz="1200" dirty="0"/>
              <a:t>Name on Bank Account</a:t>
            </a:r>
          </a:p>
        </p:txBody>
      </p:sp>
      <p:cxnSp>
        <p:nvCxnSpPr>
          <p:cNvPr id="18" name="Straight Connector 17"/>
          <p:cNvCxnSpPr/>
          <p:nvPr/>
        </p:nvCxnSpPr>
        <p:spPr>
          <a:xfrm>
            <a:off x="1524000" y="1905000"/>
            <a:ext cx="3505200" cy="0"/>
          </a:xfrm>
          <a:prstGeom prst="line">
            <a:avLst/>
          </a:prstGeom>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990600" y="1600200"/>
            <a:ext cx="606256" cy="338554"/>
          </a:xfrm>
          <a:prstGeom prst="rect">
            <a:avLst/>
          </a:prstGeom>
          <a:noFill/>
        </p:spPr>
        <p:txBody>
          <a:bodyPr wrap="none" rtlCol="0">
            <a:spAutoFit/>
          </a:bodyPr>
          <a:lstStyle/>
          <a:p>
            <a:r>
              <a:rPr lang="en-US" sz="800" dirty="0"/>
              <a:t>Pay to the</a:t>
            </a:r>
          </a:p>
          <a:p>
            <a:r>
              <a:rPr lang="en-US" sz="800" dirty="0"/>
              <a:t>Order of</a:t>
            </a:r>
          </a:p>
        </p:txBody>
      </p:sp>
      <p:cxnSp>
        <p:nvCxnSpPr>
          <p:cNvPr id="21" name="Straight Connector 20"/>
          <p:cNvCxnSpPr/>
          <p:nvPr/>
        </p:nvCxnSpPr>
        <p:spPr>
          <a:xfrm>
            <a:off x="1066800" y="2133600"/>
            <a:ext cx="4038600" cy="0"/>
          </a:xfrm>
          <a:prstGeom prst="line">
            <a:avLst/>
          </a:prstGeom>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5029200" y="1948190"/>
            <a:ext cx="838691" cy="261610"/>
          </a:xfrm>
          <a:prstGeom prst="rect">
            <a:avLst/>
          </a:prstGeom>
          <a:noFill/>
        </p:spPr>
        <p:txBody>
          <a:bodyPr wrap="none" rtlCol="0">
            <a:spAutoFit/>
          </a:bodyPr>
          <a:lstStyle/>
          <a:p>
            <a:r>
              <a:rPr lang="en-US" sz="1100" dirty="0">
                <a:latin typeface="Times New Roman" pitchFamily="18" charset="0"/>
                <a:cs typeface="Times New Roman" pitchFamily="18" charset="0"/>
              </a:rPr>
              <a:t>DOLLARS</a:t>
            </a:r>
          </a:p>
        </p:txBody>
      </p:sp>
      <p:cxnSp>
        <p:nvCxnSpPr>
          <p:cNvPr id="25" name="Straight Connector 24"/>
          <p:cNvCxnSpPr/>
          <p:nvPr/>
        </p:nvCxnSpPr>
        <p:spPr>
          <a:xfrm>
            <a:off x="3352800" y="2971800"/>
            <a:ext cx="2362200" cy="0"/>
          </a:xfrm>
          <a:prstGeom prst="line">
            <a:avLst/>
          </a:prstGeom>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4953000" y="1676400"/>
            <a:ext cx="263214" cy="276999"/>
          </a:xfrm>
          <a:prstGeom prst="rect">
            <a:avLst/>
          </a:prstGeom>
          <a:noFill/>
        </p:spPr>
        <p:txBody>
          <a:bodyPr wrap="none" rtlCol="0">
            <a:spAutoFit/>
          </a:bodyPr>
          <a:lstStyle/>
          <a:p>
            <a:r>
              <a:rPr lang="en-US" sz="1200" b="1" dirty="0">
                <a:latin typeface="Times New Roman" pitchFamily="18" charset="0"/>
                <a:cs typeface="Times New Roman" pitchFamily="18" charset="0"/>
              </a:rPr>
              <a:t>$</a:t>
            </a:r>
          </a:p>
        </p:txBody>
      </p:sp>
      <p:sp>
        <p:nvSpPr>
          <p:cNvPr id="28" name="TextBox 27"/>
          <p:cNvSpPr txBox="1"/>
          <p:nvPr/>
        </p:nvSpPr>
        <p:spPr>
          <a:xfrm>
            <a:off x="1066800" y="2999601"/>
            <a:ext cx="3828292" cy="276999"/>
          </a:xfrm>
          <a:prstGeom prst="rect">
            <a:avLst/>
          </a:prstGeom>
          <a:noFill/>
        </p:spPr>
        <p:txBody>
          <a:bodyPr wrap="none" rtlCol="0">
            <a:spAutoFit/>
          </a:bodyPr>
          <a:lstStyle/>
          <a:p>
            <a:r>
              <a:rPr lang="en-US" sz="1200" b="1" dirty="0"/>
              <a:t>--- 1 2 3 4 5 6 7 8 9 - 0 2 2 2 ---  3 3 3 3 3 3 3 3 3 3 3 --- 0 0 1</a:t>
            </a:r>
          </a:p>
        </p:txBody>
      </p:sp>
      <p:sp>
        <p:nvSpPr>
          <p:cNvPr id="29" name="TextBox 28"/>
          <p:cNvSpPr txBox="1"/>
          <p:nvPr/>
        </p:nvSpPr>
        <p:spPr>
          <a:xfrm>
            <a:off x="1600200" y="1628001"/>
            <a:ext cx="1920719" cy="338554"/>
          </a:xfrm>
          <a:prstGeom prst="rect">
            <a:avLst/>
          </a:prstGeom>
          <a:noFill/>
        </p:spPr>
        <p:txBody>
          <a:bodyPr wrap="none" rtlCol="0">
            <a:spAutoFit/>
          </a:bodyPr>
          <a:lstStyle/>
          <a:p>
            <a:r>
              <a:rPr lang="en-US" sz="1600" dirty="0">
                <a:latin typeface="Rage Italic" pitchFamily="66" charset="0"/>
              </a:rPr>
              <a:t>Virginia Area Assembly</a:t>
            </a:r>
          </a:p>
        </p:txBody>
      </p:sp>
      <p:sp>
        <p:nvSpPr>
          <p:cNvPr id="30" name="TextBox 29"/>
          <p:cNvSpPr txBox="1"/>
          <p:nvPr/>
        </p:nvSpPr>
        <p:spPr>
          <a:xfrm>
            <a:off x="5068641" y="1695450"/>
            <a:ext cx="1141659" cy="307777"/>
          </a:xfrm>
          <a:prstGeom prst="rect">
            <a:avLst/>
          </a:prstGeom>
          <a:noFill/>
        </p:spPr>
        <p:txBody>
          <a:bodyPr wrap="none" rtlCol="0">
            <a:spAutoFit/>
          </a:bodyPr>
          <a:lstStyle/>
          <a:p>
            <a:r>
              <a:rPr lang="en-US" sz="1400" dirty="0">
                <a:latin typeface="Rage Italic" pitchFamily="66" charset="0"/>
              </a:rPr>
              <a:t>1,000,000.00</a:t>
            </a:r>
          </a:p>
        </p:txBody>
      </p:sp>
      <p:sp>
        <p:nvSpPr>
          <p:cNvPr id="31" name="TextBox 30"/>
          <p:cNvSpPr txBox="1"/>
          <p:nvPr/>
        </p:nvSpPr>
        <p:spPr>
          <a:xfrm>
            <a:off x="1066800" y="1905000"/>
            <a:ext cx="4256293" cy="338554"/>
          </a:xfrm>
          <a:prstGeom prst="rect">
            <a:avLst/>
          </a:prstGeom>
          <a:noFill/>
        </p:spPr>
        <p:txBody>
          <a:bodyPr wrap="none" rtlCol="0">
            <a:spAutoFit/>
          </a:bodyPr>
          <a:lstStyle/>
          <a:p>
            <a:r>
              <a:rPr lang="en-US" sz="1600" dirty="0">
                <a:latin typeface="Rage Italic" pitchFamily="66" charset="0"/>
              </a:rPr>
              <a:t>One million and 00/100 ~~~~~~~~~~~~~~~</a:t>
            </a:r>
          </a:p>
        </p:txBody>
      </p:sp>
      <p:sp>
        <p:nvSpPr>
          <p:cNvPr id="32" name="TextBox 31"/>
          <p:cNvSpPr txBox="1"/>
          <p:nvPr/>
        </p:nvSpPr>
        <p:spPr>
          <a:xfrm>
            <a:off x="1144685" y="2743200"/>
            <a:ext cx="1856598" cy="338554"/>
          </a:xfrm>
          <a:prstGeom prst="rect">
            <a:avLst/>
          </a:prstGeom>
          <a:noFill/>
        </p:spPr>
        <p:txBody>
          <a:bodyPr wrap="none" rtlCol="0">
            <a:spAutoFit/>
          </a:bodyPr>
          <a:lstStyle/>
          <a:p>
            <a:r>
              <a:rPr lang="en-US" sz="1600" dirty="0">
                <a:latin typeface="Rage Italic" pitchFamily="66" charset="0"/>
              </a:rPr>
              <a:t>057 – 099 - 00012345</a:t>
            </a:r>
          </a:p>
        </p:txBody>
      </p:sp>
      <p:sp>
        <p:nvSpPr>
          <p:cNvPr id="33" name="TextBox 32"/>
          <p:cNvSpPr txBox="1"/>
          <p:nvPr/>
        </p:nvSpPr>
        <p:spPr>
          <a:xfrm>
            <a:off x="3632149" y="2133600"/>
            <a:ext cx="1778051" cy="338554"/>
          </a:xfrm>
          <a:prstGeom prst="rect">
            <a:avLst/>
          </a:prstGeom>
          <a:noFill/>
        </p:spPr>
        <p:txBody>
          <a:bodyPr wrap="none" rtlCol="0">
            <a:spAutoFit/>
          </a:bodyPr>
          <a:lstStyle/>
          <a:p>
            <a:r>
              <a:rPr lang="en-US" sz="1600" dirty="0">
                <a:latin typeface="Rage Italic" pitchFamily="66" charset="0"/>
              </a:rPr>
              <a:t>Name of Your Group</a:t>
            </a:r>
          </a:p>
        </p:txBody>
      </p:sp>
      <p:sp>
        <p:nvSpPr>
          <p:cNvPr id="34" name="TextBox 33"/>
          <p:cNvSpPr txBox="1"/>
          <p:nvPr/>
        </p:nvSpPr>
        <p:spPr>
          <a:xfrm>
            <a:off x="3581400" y="2709446"/>
            <a:ext cx="1806905" cy="338554"/>
          </a:xfrm>
          <a:prstGeom prst="rect">
            <a:avLst/>
          </a:prstGeom>
          <a:noFill/>
        </p:spPr>
        <p:txBody>
          <a:bodyPr wrap="none" rtlCol="0">
            <a:spAutoFit/>
          </a:bodyPr>
          <a:lstStyle/>
          <a:p>
            <a:r>
              <a:rPr lang="en-US" sz="1600" dirty="0">
                <a:latin typeface="Rage Italic" pitchFamily="66" charset="0"/>
              </a:rPr>
              <a:t>Treasurer’s Signature</a:t>
            </a:r>
          </a:p>
        </p:txBody>
      </p:sp>
      <p:sp>
        <p:nvSpPr>
          <p:cNvPr id="35" name="TextBox 34"/>
          <p:cNvSpPr txBox="1"/>
          <p:nvPr/>
        </p:nvSpPr>
        <p:spPr>
          <a:xfrm>
            <a:off x="4503323" y="1219200"/>
            <a:ext cx="752129" cy="338554"/>
          </a:xfrm>
          <a:prstGeom prst="rect">
            <a:avLst/>
          </a:prstGeom>
          <a:noFill/>
        </p:spPr>
        <p:txBody>
          <a:bodyPr wrap="none" rtlCol="0">
            <a:spAutoFit/>
          </a:bodyPr>
          <a:lstStyle/>
          <a:p>
            <a:r>
              <a:rPr lang="en-US" sz="1600">
                <a:latin typeface="Rage Italic" pitchFamily="66" charset="0"/>
              </a:rPr>
              <a:t>1/15/22</a:t>
            </a:r>
            <a:endParaRPr lang="en-US" sz="1600" dirty="0">
              <a:latin typeface="Rage Italic" pitchFamily="66" charset="0"/>
            </a:endParaRPr>
          </a:p>
        </p:txBody>
      </p:sp>
      <p:sp>
        <p:nvSpPr>
          <p:cNvPr id="24" name="TextBox 23"/>
          <p:cNvSpPr txBox="1"/>
          <p:nvPr/>
        </p:nvSpPr>
        <p:spPr>
          <a:xfrm>
            <a:off x="1143000" y="381000"/>
            <a:ext cx="4724400" cy="615553"/>
          </a:xfrm>
          <a:prstGeom prst="rect">
            <a:avLst/>
          </a:prstGeom>
          <a:noFill/>
        </p:spPr>
        <p:txBody>
          <a:bodyPr wrap="square" rtlCol="0">
            <a:spAutoFit/>
          </a:bodyPr>
          <a:lstStyle/>
          <a:p>
            <a:pPr algn="ctr"/>
            <a:r>
              <a:rPr lang="en-US" dirty="0">
                <a:latin typeface="Times New Roman" pitchFamily="18" charset="0"/>
                <a:cs typeface="Times New Roman" pitchFamily="18" charset="0"/>
              </a:rPr>
              <a:t>Virginia Area Assembly</a:t>
            </a:r>
          </a:p>
          <a:p>
            <a:pPr algn="ctr"/>
            <a:r>
              <a:rPr lang="en-US" sz="1600" dirty="0">
                <a:latin typeface="Times New Roman" pitchFamily="18" charset="0"/>
                <a:cs typeface="Times New Roman" pitchFamily="18" charset="0"/>
              </a:rPr>
              <a:t>Check Illustration</a:t>
            </a:r>
          </a:p>
        </p:txBody>
      </p:sp>
      <p:sp>
        <p:nvSpPr>
          <p:cNvPr id="26" name="TextBox 25"/>
          <p:cNvSpPr txBox="1"/>
          <p:nvPr/>
        </p:nvSpPr>
        <p:spPr>
          <a:xfrm>
            <a:off x="4953000" y="256401"/>
            <a:ext cx="1241045" cy="276999"/>
          </a:xfrm>
          <a:prstGeom prst="rect">
            <a:avLst/>
          </a:prstGeom>
          <a:noFill/>
        </p:spPr>
        <p:txBody>
          <a:bodyPr wrap="none" rtlCol="0">
            <a:spAutoFit/>
          </a:bodyPr>
          <a:lstStyle/>
          <a:p>
            <a:r>
              <a:rPr lang="en-US" sz="1200" dirty="0">
                <a:latin typeface="Times New Roman" pitchFamily="18" charset="0"/>
                <a:cs typeface="Times New Roman" pitchFamily="18" charset="0"/>
              </a:rPr>
              <a:t>January 15, 2022</a:t>
            </a:r>
          </a:p>
        </p:txBody>
      </p:sp>
      <p:sp>
        <p:nvSpPr>
          <p:cNvPr id="36" name="TextBox 35"/>
          <p:cNvSpPr txBox="1"/>
          <p:nvPr/>
        </p:nvSpPr>
        <p:spPr>
          <a:xfrm>
            <a:off x="457200" y="3507700"/>
            <a:ext cx="6172200" cy="2893100"/>
          </a:xfrm>
          <a:prstGeom prst="rect">
            <a:avLst/>
          </a:prstGeom>
          <a:noFill/>
        </p:spPr>
        <p:txBody>
          <a:bodyPr wrap="square" rtlCol="0">
            <a:spAutoFit/>
          </a:bodyPr>
          <a:lstStyle/>
          <a:p>
            <a:pPr algn="ctr"/>
            <a:r>
              <a:rPr lang="en-US" sz="1400" u="sng" dirty="0">
                <a:latin typeface="Corbel" pitchFamily="34" charset="0"/>
              </a:rPr>
              <a:t>PLEASE PASS THIS INFORMATION TO ALL TREASURERS</a:t>
            </a:r>
          </a:p>
          <a:p>
            <a:pPr marL="342900" indent="-342900"/>
            <a:r>
              <a:rPr lang="en-US" sz="1200" dirty="0">
                <a:latin typeface="Corbel" pitchFamily="34" charset="0"/>
              </a:rPr>
              <a:t>1. On the </a:t>
            </a:r>
            <a:r>
              <a:rPr lang="en-US" sz="1200" i="1" dirty="0">
                <a:latin typeface="Corbel" pitchFamily="34" charset="0"/>
              </a:rPr>
              <a:t>pay to the order of</a:t>
            </a:r>
            <a:r>
              <a:rPr lang="en-US" sz="1200" dirty="0">
                <a:latin typeface="Corbel" pitchFamily="34" charset="0"/>
              </a:rPr>
              <a:t> line, please enter </a:t>
            </a:r>
            <a:r>
              <a:rPr lang="en-US" sz="1200" u="sng" dirty="0">
                <a:latin typeface="Corbel" pitchFamily="34" charset="0"/>
              </a:rPr>
              <a:t>only</a:t>
            </a:r>
            <a:r>
              <a:rPr lang="en-US" sz="1200" dirty="0">
                <a:latin typeface="Corbel" pitchFamily="34" charset="0"/>
              </a:rPr>
              <a:t> </a:t>
            </a:r>
            <a:r>
              <a:rPr lang="en-US" sz="1200" b="1" dirty="0">
                <a:latin typeface="Corbel" pitchFamily="34" charset="0"/>
              </a:rPr>
              <a:t>Virginia Area Assembly</a:t>
            </a:r>
            <a:r>
              <a:rPr lang="en-US" sz="1200" dirty="0">
                <a:latin typeface="Corbel" pitchFamily="34" charset="0"/>
              </a:rPr>
              <a:t>.</a:t>
            </a:r>
          </a:p>
          <a:p>
            <a:pPr marL="342900" indent="-342900"/>
            <a:r>
              <a:rPr lang="en-US" sz="1200" dirty="0">
                <a:latin typeface="Corbel" pitchFamily="34" charset="0"/>
              </a:rPr>
              <a:t>2. On the lower left </a:t>
            </a:r>
            <a:r>
              <a:rPr lang="en-US" sz="1200" i="1" dirty="0">
                <a:latin typeface="Corbel" pitchFamily="34" charset="0"/>
              </a:rPr>
              <a:t>For</a:t>
            </a:r>
            <a:r>
              <a:rPr lang="en-US" sz="1200" dirty="0">
                <a:latin typeface="Corbel" pitchFamily="34" charset="0"/>
              </a:rPr>
              <a:t> (memo) line, enter your Area (</a:t>
            </a:r>
            <a:r>
              <a:rPr lang="en-US" sz="1200" b="1" dirty="0">
                <a:latin typeface="Corbel" pitchFamily="34" charset="0"/>
              </a:rPr>
              <a:t>057</a:t>
            </a:r>
            <a:r>
              <a:rPr lang="en-US" sz="1200" dirty="0">
                <a:latin typeface="Corbel" pitchFamily="34" charset="0"/>
              </a:rPr>
              <a:t>), District and Group numbers as shown in the example (</a:t>
            </a:r>
            <a:r>
              <a:rPr lang="en-US" sz="1200" i="1" dirty="0">
                <a:latin typeface="Corbel" pitchFamily="34" charset="0"/>
              </a:rPr>
              <a:t>numbers shown above are </a:t>
            </a:r>
            <a:r>
              <a:rPr lang="en-US" sz="1200" b="1" i="1" dirty="0">
                <a:latin typeface="Corbel" pitchFamily="34" charset="0"/>
              </a:rPr>
              <a:t>fake</a:t>
            </a:r>
            <a:r>
              <a:rPr lang="en-US" sz="1200" i="1" dirty="0">
                <a:latin typeface="Corbel" pitchFamily="34" charset="0"/>
              </a:rPr>
              <a:t> numbers for illustration only</a:t>
            </a:r>
            <a:r>
              <a:rPr lang="en-US" sz="1200" dirty="0">
                <a:latin typeface="Corbel" pitchFamily="34" charset="0"/>
              </a:rPr>
              <a:t>). Find your District number in the box below. Your five-to-eight digit Group number appears on envelopes mailed to your Group from the WSO, or ask your Group or District </a:t>
            </a:r>
            <a:r>
              <a:rPr lang="en-US" sz="1200" dirty="0" err="1">
                <a:latin typeface="Corbel" pitchFamily="34" charset="0"/>
              </a:rPr>
              <a:t>Repre</a:t>
            </a:r>
            <a:r>
              <a:rPr lang="en-US" sz="1200" dirty="0">
                <a:latin typeface="Corbel" pitchFamily="34" charset="0"/>
              </a:rPr>
              <a:t>- </a:t>
            </a:r>
            <a:r>
              <a:rPr lang="en-US" sz="1200" dirty="0" err="1">
                <a:latin typeface="Corbel" pitchFamily="34" charset="0"/>
              </a:rPr>
              <a:t>sentative</a:t>
            </a:r>
            <a:r>
              <a:rPr lang="en-US" sz="1200" dirty="0">
                <a:latin typeface="Corbel" pitchFamily="34" charset="0"/>
              </a:rPr>
              <a:t>. If applicable, indicating the Group name somewhere on the check is helpful.</a:t>
            </a:r>
          </a:p>
          <a:p>
            <a:pPr marL="342900" indent="-342900"/>
            <a:r>
              <a:rPr lang="en-US" sz="1200" dirty="0">
                <a:latin typeface="Corbel" pitchFamily="34" charset="0"/>
              </a:rPr>
              <a:t>3. Service Center/District/Individual contributions: indicate this on the memo line (no numbers).</a:t>
            </a:r>
          </a:p>
          <a:p>
            <a:pPr marL="342900" indent="-342900"/>
            <a:r>
              <a:rPr lang="en-US" sz="1200" dirty="0">
                <a:latin typeface="Corbel" pitchFamily="34" charset="0"/>
              </a:rPr>
              <a:t>4. If the check is sent in response to the Area Semiannual Appeal, write APPEAL on  the check in any convenient blank space.</a:t>
            </a:r>
          </a:p>
          <a:p>
            <a:pPr marL="342900" indent="-342900"/>
            <a:r>
              <a:rPr lang="en-US" sz="1200" dirty="0">
                <a:latin typeface="Corbel" pitchFamily="34" charset="0"/>
              </a:rPr>
              <a:t>5. </a:t>
            </a:r>
            <a:r>
              <a:rPr lang="en-US" sz="1200" b="1" dirty="0">
                <a:latin typeface="Corbel" pitchFamily="34" charset="0"/>
              </a:rPr>
              <a:t>PayPal</a:t>
            </a:r>
            <a:r>
              <a:rPr lang="en-US" sz="1200" dirty="0">
                <a:latin typeface="Corbel" pitchFamily="34" charset="0"/>
              </a:rPr>
              <a:t>: In the message section of the PayPal screen, please enter at least the District and Group number. District and group names are also helpful here.</a:t>
            </a:r>
          </a:p>
          <a:p>
            <a:pPr marL="342900" indent="-342900"/>
            <a:r>
              <a:rPr lang="en-US" sz="1200" dirty="0">
                <a:latin typeface="Corbel" pitchFamily="34" charset="0"/>
              </a:rPr>
              <a:t>6. All of this information is needed by our Area Treasurer to properly record your contributions so that your District and  Group receive credit. Without this information your contributions will appear in Area financial reports under “Other.”</a:t>
            </a:r>
          </a:p>
        </p:txBody>
      </p:sp>
      <p:sp>
        <p:nvSpPr>
          <p:cNvPr id="37" name="Rectangle 36"/>
          <p:cNvSpPr/>
          <p:nvPr/>
        </p:nvSpPr>
        <p:spPr>
          <a:xfrm>
            <a:off x="685800" y="6674584"/>
            <a:ext cx="5562600" cy="16002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762000" y="6674584"/>
            <a:ext cx="1676400" cy="1631216"/>
          </a:xfrm>
          <a:prstGeom prst="rect">
            <a:avLst/>
          </a:prstGeom>
          <a:noFill/>
        </p:spPr>
        <p:txBody>
          <a:bodyPr wrap="square" rtlCol="0">
            <a:spAutoFit/>
          </a:bodyPr>
          <a:lstStyle/>
          <a:p>
            <a:r>
              <a:rPr lang="en-US" sz="1000" dirty="0"/>
              <a:t>001 Albemarle</a:t>
            </a:r>
          </a:p>
          <a:p>
            <a:r>
              <a:rPr lang="en-US" sz="1000" dirty="0"/>
              <a:t>002 Springfield Annandale</a:t>
            </a:r>
          </a:p>
          <a:p>
            <a:r>
              <a:rPr lang="en-US" sz="1000" dirty="0"/>
              <a:t>003 Arlington</a:t>
            </a:r>
          </a:p>
          <a:p>
            <a:r>
              <a:rPr lang="en-US" sz="1000" dirty="0"/>
              <a:t>004 Blue Ridge</a:t>
            </a:r>
          </a:p>
          <a:p>
            <a:r>
              <a:rPr lang="en-US" sz="1000" dirty="0"/>
              <a:t>005 Bull Run</a:t>
            </a:r>
          </a:p>
          <a:p>
            <a:r>
              <a:rPr lang="en-US" sz="1000" dirty="0"/>
              <a:t>006 Central Valley</a:t>
            </a:r>
          </a:p>
          <a:p>
            <a:r>
              <a:rPr lang="en-US" sz="1000" dirty="0"/>
              <a:t>007 </a:t>
            </a:r>
            <a:r>
              <a:rPr lang="en-US" sz="1000" i="1" dirty="0"/>
              <a:t>unused number</a:t>
            </a:r>
            <a:endParaRPr lang="en-US" sz="1000" dirty="0"/>
          </a:p>
          <a:p>
            <a:r>
              <a:rPr lang="en-US" sz="1000" dirty="0"/>
              <a:t>008 Fairfax</a:t>
            </a:r>
          </a:p>
          <a:p>
            <a:r>
              <a:rPr lang="en-US" sz="1000" dirty="0"/>
              <a:t>009 Falls Ch Vienna McLean</a:t>
            </a:r>
          </a:p>
          <a:p>
            <a:r>
              <a:rPr lang="en-US" sz="1000" dirty="0"/>
              <a:t>010 Loudoun Reston</a:t>
            </a:r>
          </a:p>
        </p:txBody>
      </p:sp>
      <p:sp>
        <p:nvSpPr>
          <p:cNvPr id="39" name="TextBox 38"/>
          <p:cNvSpPr txBox="1"/>
          <p:nvPr/>
        </p:nvSpPr>
        <p:spPr>
          <a:xfrm>
            <a:off x="2667000" y="6674584"/>
            <a:ext cx="1600200" cy="1631216"/>
          </a:xfrm>
          <a:prstGeom prst="rect">
            <a:avLst/>
          </a:prstGeom>
          <a:noFill/>
        </p:spPr>
        <p:txBody>
          <a:bodyPr wrap="square" rtlCol="0">
            <a:spAutoFit/>
          </a:bodyPr>
          <a:lstStyle/>
          <a:p>
            <a:r>
              <a:rPr lang="en-US" sz="1000" dirty="0"/>
              <a:t>011 </a:t>
            </a:r>
            <a:r>
              <a:rPr lang="en-US" sz="1000" i="1" dirty="0"/>
              <a:t>unused number</a:t>
            </a:r>
          </a:p>
          <a:p>
            <a:r>
              <a:rPr lang="en-US" sz="1000" dirty="0"/>
              <a:t>012 Nansemond</a:t>
            </a:r>
          </a:p>
          <a:p>
            <a:r>
              <a:rPr lang="en-US" sz="1000" dirty="0"/>
              <a:t>013 New River</a:t>
            </a:r>
          </a:p>
          <a:p>
            <a:r>
              <a:rPr lang="en-US" sz="1000" dirty="0"/>
              <a:t>014 Norfolk</a:t>
            </a:r>
          </a:p>
          <a:p>
            <a:r>
              <a:rPr lang="en-US" sz="1000" dirty="0"/>
              <a:t>015 Northern Neck</a:t>
            </a:r>
          </a:p>
          <a:p>
            <a:r>
              <a:rPr lang="en-US" sz="1000" dirty="0"/>
              <a:t>016 Peninsula</a:t>
            </a:r>
          </a:p>
          <a:p>
            <a:r>
              <a:rPr lang="en-US" sz="1000" dirty="0"/>
              <a:t>017 Piedmont</a:t>
            </a:r>
          </a:p>
          <a:p>
            <a:r>
              <a:rPr lang="en-US" sz="1000" dirty="0"/>
              <a:t>018 Alexandria</a:t>
            </a:r>
          </a:p>
          <a:p>
            <a:r>
              <a:rPr lang="en-US" sz="1000" dirty="0"/>
              <a:t>019 Rappahannock</a:t>
            </a:r>
          </a:p>
          <a:p>
            <a:r>
              <a:rPr lang="en-US" sz="1000" dirty="0"/>
              <a:t>020 Richmond North</a:t>
            </a:r>
          </a:p>
        </p:txBody>
      </p:sp>
      <p:sp>
        <p:nvSpPr>
          <p:cNvPr id="40" name="TextBox 39"/>
          <p:cNvSpPr txBox="1"/>
          <p:nvPr/>
        </p:nvSpPr>
        <p:spPr>
          <a:xfrm>
            <a:off x="4495800" y="6674584"/>
            <a:ext cx="1600200" cy="1631216"/>
          </a:xfrm>
          <a:prstGeom prst="rect">
            <a:avLst/>
          </a:prstGeom>
          <a:noFill/>
        </p:spPr>
        <p:txBody>
          <a:bodyPr wrap="square" rtlCol="0">
            <a:spAutoFit/>
          </a:bodyPr>
          <a:lstStyle/>
          <a:p>
            <a:r>
              <a:rPr lang="en-US" sz="1000" dirty="0"/>
              <a:t>021 Roanoke Alleghany</a:t>
            </a:r>
          </a:p>
          <a:p>
            <a:r>
              <a:rPr lang="en-US" sz="1000" dirty="0"/>
              <a:t>022 Seven Hills</a:t>
            </a:r>
          </a:p>
          <a:p>
            <a:r>
              <a:rPr lang="en-US" sz="1000" dirty="0"/>
              <a:t>023 Southside</a:t>
            </a:r>
          </a:p>
          <a:p>
            <a:r>
              <a:rPr lang="en-US" sz="1000" dirty="0"/>
              <a:t>024 Southwest</a:t>
            </a:r>
          </a:p>
          <a:p>
            <a:r>
              <a:rPr lang="en-US" sz="1000" dirty="0"/>
              <a:t>025 </a:t>
            </a:r>
            <a:r>
              <a:rPr lang="en-US" sz="1000" i="1" dirty="0"/>
              <a:t>unused number</a:t>
            </a:r>
          </a:p>
          <a:p>
            <a:r>
              <a:rPr lang="en-US" sz="1000" dirty="0"/>
              <a:t>026 Triangle</a:t>
            </a:r>
          </a:p>
          <a:p>
            <a:r>
              <a:rPr lang="en-US" sz="1000" dirty="0"/>
              <a:t>027 Virginia Beach</a:t>
            </a:r>
          </a:p>
          <a:p>
            <a:r>
              <a:rPr lang="en-US" sz="1000" dirty="0"/>
              <a:t>028 </a:t>
            </a:r>
            <a:r>
              <a:rPr lang="en-US" sz="1000" i="1" dirty="0"/>
              <a:t>unused number</a:t>
            </a:r>
          </a:p>
          <a:p>
            <a:r>
              <a:rPr lang="en-US" sz="1000" dirty="0"/>
              <a:t>029 James River South</a:t>
            </a:r>
          </a:p>
          <a:p>
            <a:r>
              <a:rPr lang="en-US" sz="1000" dirty="0"/>
              <a:t>030 </a:t>
            </a:r>
            <a:r>
              <a:rPr lang="en-US" sz="1000" i="1" dirty="0"/>
              <a:t>unused number</a:t>
            </a:r>
          </a:p>
        </p:txBody>
      </p:sp>
      <p:sp>
        <p:nvSpPr>
          <p:cNvPr id="41" name="TextBox 40"/>
          <p:cNvSpPr txBox="1"/>
          <p:nvPr/>
        </p:nvSpPr>
        <p:spPr>
          <a:xfrm>
            <a:off x="2590800" y="6445984"/>
            <a:ext cx="1764842" cy="276999"/>
          </a:xfrm>
          <a:prstGeom prst="rect">
            <a:avLst/>
          </a:prstGeom>
          <a:noFill/>
        </p:spPr>
        <p:txBody>
          <a:bodyPr wrap="none" rtlCol="0">
            <a:spAutoFit/>
          </a:bodyPr>
          <a:lstStyle/>
          <a:p>
            <a:r>
              <a:rPr lang="en-US" sz="1200" dirty="0"/>
              <a:t>Table of District Numbers</a:t>
            </a:r>
          </a:p>
        </p:txBody>
      </p:sp>
      <p:sp>
        <p:nvSpPr>
          <p:cNvPr id="42" name="TextBox 41"/>
          <p:cNvSpPr txBox="1"/>
          <p:nvPr/>
        </p:nvSpPr>
        <p:spPr>
          <a:xfrm>
            <a:off x="1221462" y="8305800"/>
            <a:ext cx="4525598" cy="430887"/>
          </a:xfrm>
          <a:prstGeom prst="rect">
            <a:avLst/>
          </a:prstGeom>
          <a:noFill/>
        </p:spPr>
        <p:txBody>
          <a:bodyPr wrap="none" rtlCol="0">
            <a:spAutoFit/>
          </a:bodyPr>
          <a:lstStyle/>
          <a:p>
            <a:pPr algn="ctr"/>
            <a:r>
              <a:rPr lang="en-US" sz="1100" dirty="0"/>
              <a:t>Mail checks to:  Virginia Area Assembly, PO Box 2583, Midlothian, VA 23113</a:t>
            </a:r>
          </a:p>
          <a:p>
            <a:pPr algn="ctr"/>
            <a:r>
              <a:rPr lang="en-US" sz="1100" dirty="0"/>
              <a:t>Questions?   Email:  </a:t>
            </a:r>
            <a:r>
              <a:rPr lang="en-US" sz="1100" b="1" dirty="0"/>
              <a:t>treasurer@vaalanon.org </a:t>
            </a:r>
            <a:r>
              <a:rPr lang="en-US" sz="1100" dirty="0"/>
              <a:t> or call your District Rep.</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TotalTime>
  <Words>431</Words>
  <Application>Microsoft Office PowerPoint</Application>
  <PresentationFormat>On-screen Show (4:3)</PresentationFormat>
  <Paragraphs>62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Corbel</vt:lpstr>
      <vt:lpstr>Rage Italic</vt:lpstr>
      <vt:lpstr>Times New Roman</vt:lpstr>
      <vt:lpstr>Office Theme</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Bruce Burrows</dc:creator>
  <cp:lastModifiedBy>Bruce</cp:lastModifiedBy>
  <cp:revision>58</cp:revision>
  <dcterms:created xsi:type="dcterms:W3CDTF">2016-02-02T17:59:18Z</dcterms:created>
  <dcterms:modified xsi:type="dcterms:W3CDTF">2022-04-06T00:21:27Z</dcterms:modified>
</cp:coreProperties>
</file>